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67" r:id="rId3"/>
    <p:sldId id="268" r:id="rId4"/>
    <p:sldId id="258" r:id="rId5"/>
    <p:sldId id="269" r:id="rId6"/>
    <p:sldId id="260" r:id="rId7"/>
    <p:sldId id="270" r:id="rId8"/>
    <p:sldId id="262" r:id="rId9"/>
    <p:sldId id="263" r:id="rId10"/>
    <p:sldId id="271" r:id="rId11"/>
  </p:sldIdLst>
  <p:sldSz cx="14630400" cy="8229600"/>
  <p:notesSz cx="8229600" cy="14630400"/>
  <p:embeddedFontLst>
    <p:embeddedFont>
      <p:font typeface="DM Sans" pitchFamily="2" charset="0"/>
      <p:regular r:id="rId13"/>
      <p:bold r:id="rId14"/>
      <p:italic r:id="rId15"/>
      <p:boldItalic r:id="rId16"/>
    </p:embeddedFont>
    <p:embeddedFont>
      <p:font typeface="Informal Roman" panose="030604020304060B0204" pitchFamily="66" charset="0"/>
      <p:regular r:id="rId17"/>
    </p:embeddedFont>
    <p:embeddedFont>
      <p:font typeface="Libre Baskerville" panose="02000000000000000000" pitchFamily="2" charset="0"/>
      <p:regular r:id="rId1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 userDrawn="1">
          <p15:clr>
            <a:srgbClr val="A4A3A4"/>
          </p15:clr>
        </p15:guide>
        <p15:guide id="2" pos="46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0" d="100"/>
          <a:sy n="40" d="100"/>
        </p:scale>
        <p:origin x="90" y="57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9527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nc-sa/3.0/" TargetMode="External"/><Relationship Id="rId5" Type="http://schemas.openxmlformats.org/officeDocument/2006/relationships/hyperlink" Target="https://www.flickr.com/photos/wissenstransfer/7358258958" TargetMode="External"/><Relationship Id="rId4" Type="http://schemas.openxmlformats.org/officeDocument/2006/relationships/hyperlink" Target="https://freepngclipart.com/png/77671-thank-for-youtube-blog-listening-you-cartoon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6D2B290-31C1-4330-F58E-D8499D055D9F}"/>
              </a:ext>
            </a:extLst>
          </p:cNvPr>
          <p:cNvSpPr/>
          <p:nvPr/>
        </p:nvSpPr>
        <p:spPr>
          <a:xfrm>
            <a:off x="62801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Ski-Service Backend: Ein Blick hinter die Kulissen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CC60D21F-736D-E0D9-3939-80E6EF53A7BA}"/>
              </a:ext>
            </a:extLst>
          </p:cNvPr>
          <p:cNvSpPr/>
          <p:nvPr/>
        </p:nvSpPr>
        <p:spPr>
          <a:xfrm>
            <a:off x="62801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Herzlich willkommen! In dieser Präsentation werfen wir einen Blick auf das Backend unseres Ski-Service-Systems. Entdecken Sie, wie wir die Abläufe optimieren, Ihre Daten schützen und die Benutzererfahrung verbessern.</a:t>
            </a:r>
            <a:endParaRPr lang="en-US" sz="175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35912EE5-502C-2510-740D-6B8A74922F2C}"/>
              </a:ext>
            </a:extLst>
          </p:cNvPr>
          <p:cNvSpPr/>
          <p:nvPr/>
        </p:nvSpPr>
        <p:spPr>
          <a:xfrm>
            <a:off x="6280190" y="56654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DE0C75CB-E282-A6E4-E36B-524DE39A4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943F5984-8AC1-18F3-9097-3960E019C643}"/>
              </a:ext>
            </a:extLst>
          </p:cNvPr>
          <p:cNvSpPr/>
          <p:nvPr/>
        </p:nvSpPr>
        <p:spPr>
          <a:xfrm>
            <a:off x="12313488" y="7712824"/>
            <a:ext cx="2316912" cy="52345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9CE025F8-F422-B812-12F8-18A32E3F4FB7}"/>
              </a:ext>
            </a:extLst>
          </p:cNvPr>
          <p:cNvSpPr/>
          <p:nvPr/>
        </p:nvSpPr>
        <p:spPr>
          <a:xfrm>
            <a:off x="12313488" y="7757108"/>
            <a:ext cx="305513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solidFill>
                  <a:srgbClr val="454240"/>
                </a:solidFill>
                <a:latin typeface="Informal Roman" panose="030604020304060B0204" pitchFamily="66" charset="0"/>
                <a:ea typeface="DM Sans Bold" pitchFamily="34" charset="-122"/>
                <a:cs typeface="DM Sans Bold" pitchFamily="34" charset="-120"/>
              </a:rPr>
              <a:t>Von Anthony &amp; Nesim </a:t>
            </a:r>
            <a:endParaRPr lang="en-US" sz="2000" dirty="0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0193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70596" y="732873"/>
            <a:ext cx="911542" cy="6853158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73324" y="411694"/>
            <a:ext cx="579185" cy="6625697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654" y="408508"/>
            <a:ext cx="5556166" cy="6318954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6DB7FC6-256F-01B6-AA5B-A5B2B31BA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525" y="1180669"/>
            <a:ext cx="3198493" cy="4791751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2136" y="1285875"/>
            <a:ext cx="8748261" cy="629075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fik 6" descr="Ein Bild, das Cartoon enthält.&#10;&#10;Automatisch generierte Beschreibung">
            <a:extLst>
              <a:ext uri="{FF2B5EF4-FFF2-40B4-BE49-F238E27FC236}">
                <a16:creationId xmlns:a16="http://schemas.microsoft.com/office/drawing/2014/main" id="{38F53DCE-BFCB-8384-38C8-5FD9D7C25E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654292" y="2207620"/>
            <a:ext cx="7224876" cy="446136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AF144AF-AD14-3322-9780-E6AABD6B7D76}"/>
              </a:ext>
            </a:extLst>
          </p:cNvPr>
          <p:cNvSpPr txBox="1"/>
          <p:nvPr/>
        </p:nvSpPr>
        <p:spPr>
          <a:xfrm>
            <a:off x="11852075" y="8242300"/>
            <a:ext cx="277832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CH" sz="700">
                <a:solidFill>
                  <a:srgbClr val="FFFFFF"/>
                </a:solidFill>
              </a:rPr>
              <a:t>"</a:t>
            </a:r>
            <a:r>
              <a:rPr lang="de-CH" sz="700">
                <a:solidFill>
                  <a:srgbClr val="FFFFFF"/>
                </a:solidFill>
                <a:hlinkClick r:id="rId5" tooltip="https://www.flickr.com/photos/wissenstransfer/735825895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CH" sz="700">
                <a:solidFill>
                  <a:srgbClr val="FFFFFF"/>
                </a:solidFill>
              </a:rPr>
              <a:t>" von Unbekannter Autor ist lizenziert gemäß </a:t>
            </a:r>
            <a:r>
              <a:rPr lang="de-CH" sz="700">
                <a:solidFill>
                  <a:srgbClr val="FFFFFF"/>
                </a:solidFill>
                <a:hlinkClick r:id="rId6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de-CH" sz="700">
              <a:solidFill>
                <a:srgbClr val="FFFFF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3DCED09-840D-C0AD-6215-691881B6C4CA}"/>
              </a:ext>
            </a:extLst>
          </p:cNvPr>
          <p:cNvSpPr txBox="1"/>
          <p:nvPr/>
        </p:nvSpPr>
        <p:spPr>
          <a:xfrm>
            <a:off x="9181275" y="8242300"/>
            <a:ext cx="265810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CH" sz="700">
                <a:solidFill>
                  <a:srgbClr val="FFFFFF"/>
                </a:solidFill>
              </a:rPr>
              <a:t>"</a:t>
            </a:r>
            <a:r>
              <a:rPr lang="de-CH" sz="700">
                <a:solidFill>
                  <a:srgbClr val="FFFFFF"/>
                </a:solidFill>
                <a:hlinkClick r:id="rId4" tooltip="https://freepngclipart.com/png/77671-thank-for-youtube-blog-listening-you-carto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CH" sz="700">
                <a:solidFill>
                  <a:srgbClr val="FFFFFF"/>
                </a:solidFill>
              </a:rPr>
              <a:t>" von Unbekannter Autor ist lizenziert gemäß </a:t>
            </a:r>
            <a:r>
              <a:rPr lang="de-CH" sz="7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de-CH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4220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CFB04A6-2492-44E8-4D58-570BCB203262}"/>
              </a:ext>
            </a:extLst>
          </p:cNvPr>
          <p:cNvSpPr/>
          <p:nvPr/>
        </p:nvSpPr>
        <p:spPr>
          <a:xfrm>
            <a:off x="432316" y="339685"/>
            <a:ext cx="3088362" cy="386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Inhalt</a:t>
            </a:r>
            <a:endParaRPr lang="en-US" sz="2400" dirty="0"/>
          </a:p>
        </p:txBody>
      </p:sp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51509306-147C-498F-56EF-4639B2851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657" y="841979"/>
            <a:ext cx="908912" cy="1454400"/>
          </a:xfrm>
          <a:prstGeom prst="rect">
            <a:avLst/>
          </a:prstGeom>
        </p:spPr>
      </p:pic>
      <p:pic>
        <p:nvPicPr>
          <p:cNvPr id="4" name="Image 2" descr="preencoded.png">
            <a:extLst>
              <a:ext uri="{FF2B5EF4-FFF2-40B4-BE49-F238E27FC236}">
                <a16:creationId xmlns:a16="http://schemas.microsoft.com/office/drawing/2014/main" id="{C25F81E9-6544-4CC1-A3F5-1F0DC3173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838" y="2102784"/>
            <a:ext cx="908907" cy="1454392"/>
          </a:xfrm>
          <a:prstGeom prst="rect">
            <a:avLst/>
          </a:prstGeom>
        </p:spPr>
      </p:pic>
      <p:pic>
        <p:nvPicPr>
          <p:cNvPr id="5" name="Image 3" descr="preencoded.png">
            <a:extLst>
              <a:ext uri="{FF2B5EF4-FFF2-40B4-BE49-F238E27FC236}">
                <a16:creationId xmlns:a16="http://schemas.microsoft.com/office/drawing/2014/main" id="{69596EF2-EDC3-224E-BACB-846E348AE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1833" y="3373364"/>
            <a:ext cx="908912" cy="1454400"/>
          </a:xfrm>
          <a:prstGeom prst="rect">
            <a:avLst/>
          </a:prstGeom>
        </p:spPr>
      </p:pic>
      <p:pic>
        <p:nvPicPr>
          <p:cNvPr id="6" name="Image 4" descr="preencoded.png">
            <a:extLst>
              <a:ext uri="{FF2B5EF4-FFF2-40B4-BE49-F238E27FC236}">
                <a16:creationId xmlns:a16="http://schemas.microsoft.com/office/drawing/2014/main" id="{04B43EBB-EECA-5D5A-F3CA-7AAEE06B75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1833" y="4624387"/>
            <a:ext cx="908912" cy="1454400"/>
          </a:xfrm>
          <a:prstGeom prst="rect">
            <a:avLst/>
          </a:prstGeom>
        </p:spPr>
      </p:pic>
      <p:pic>
        <p:nvPicPr>
          <p:cNvPr id="7" name="Image 5" descr="preencoded.png">
            <a:extLst>
              <a:ext uri="{FF2B5EF4-FFF2-40B4-BE49-F238E27FC236}">
                <a16:creationId xmlns:a16="http://schemas.microsoft.com/office/drawing/2014/main" id="{BF3F3B6B-B31C-2433-079F-FA0094F83E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1838" y="5875410"/>
            <a:ext cx="908912" cy="1454400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F8240D1E-5E0C-9AD2-81F5-14C9F0784A50}"/>
              </a:ext>
            </a:extLst>
          </p:cNvPr>
          <p:cNvSpPr/>
          <p:nvPr/>
        </p:nvSpPr>
        <p:spPr>
          <a:xfrm>
            <a:off x="3520678" y="436723"/>
            <a:ext cx="2899767" cy="342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Informieren: Die Basis für Erfolg</a:t>
            </a:r>
            <a:endParaRPr lang="en-US" sz="24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3A98AF76-5C7E-18D0-36BD-61D7D818B4B4}"/>
              </a:ext>
            </a:extLst>
          </p:cNvPr>
          <p:cNvSpPr/>
          <p:nvPr/>
        </p:nvSpPr>
        <p:spPr>
          <a:xfrm>
            <a:off x="3520678" y="1483568"/>
            <a:ext cx="2899767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Planen: Optimieren und Vorbereiten</a:t>
            </a:r>
            <a:endParaRPr lang="en-US" sz="24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E4E4126E-AFB1-AA3C-1236-CCB93169F63A}"/>
              </a:ext>
            </a:extLst>
          </p:cNvPr>
          <p:cNvSpPr/>
          <p:nvPr/>
        </p:nvSpPr>
        <p:spPr>
          <a:xfrm>
            <a:off x="3553876" y="2829980"/>
            <a:ext cx="3022640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Entscheiden: Die richtige Wahl treffen</a:t>
            </a:r>
            <a:endParaRPr lang="en-US" sz="240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1F763B2E-4007-F9FC-0481-D360910F152C}"/>
              </a:ext>
            </a:extLst>
          </p:cNvPr>
          <p:cNvSpPr/>
          <p:nvPr/>
        </p:nvSpPr>
        <p:spPr>
          <a:xfrm>
            <a:off x="3553876" y="4010301"/>
            <a:ext cx="3516987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Realisieren: Von der Planung zur Umsetzung</a:t>
            </a:r>
            <a:endParaRPr lang="en-US" sz="24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320667BB-5E78-D1ED-5D9B-F06BCED94D9B}"/>
              </a:ext>
            </a:extLst>
          </p:cNvPr>
          <p:cNvSpPr/>
          <p:nvPr/>
        </p:nvSpPr>
        <p:spPr>
          <a:xfrm>
            <a:off x="3521074" y="5287122"/>
            <a:ext cx="2414588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Kontrollieren: Qualität sichern</a:t>
            </a:r>
            <a:endParaRPr lang="en-US" sz="240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895C30E2-C098-4697-BB49-6B21A86DC57F}"/>
              </a:ext>
            </a:extLst>
          </p:cNvPr>
          <p:cNvSpPr/>
          <p:nvPr/>
        </p:nvSpPr>
        <p:spPr>
          <a:xfrm>
            <a:off x="3521074" y="6409610"/>
            <a:ext cx="1826062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Auswerten: Live-Demo</a:t>
            </a:r>
            <a:endParaRPr lang="en-US" sz="2400" dirty="0"/>
          </a:p>
        </p:txBody>
      </p:sp>
      <p:sp>
        <p:nvSpPr>
          <p:cNvPr id="14" name="Text 13">
            <a:extLst>
              <a:ext uri="{FF2B5EF4-FFF2-40B4-BE49-F238E27FC236}">
                <a16:creationId xmlns:a16="http://schemas.microsoft.com/office/drawing/2014/main" id="{F4D3DF28-A31D-F747-5C8C-8EA1127FDD8E}"/>
              </a:ext>
            </a:extLst>
          </p:cNvPr>
          <p:cNvSpPr/>
          <p:nvPr/>
        </p:nvSpPr>
        <p:spPr>
          <a:xfrm>
            <a:off x="3521074" y="7643931"/>
            <a:ext cx="1544122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Fazit und Ausblick</a:t>
            </a:r>
            <a:endParaRPr lang="en-US" sz="2400" dirty="0"/>
          </a:p>
        </p:txBody>
      </p:sp>
      <p:pic>
        <p:nvPicPr>
          <p:cNvPr id="15" name="Image 0" descr="preencoded.png">
            <a:extLst>
              <a:ext uri="{FF2B5EF4-FFF2-40B4-BE49-F238E27FC236}">
                <a16:creationId xmlns:a16="http://schemas.microsoft.com/office/drawing/2014/main" id="{A5AB42D3-E316-A6F5-23B8-14BA3C5149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1838" y="-205667"/>
            <a:ext cx="908911" cy="1234321"/>
          </a:xfrm>
          <a:prstGeom prst="rect">
            <a:avLst/>
          </a:prstGeom>
        </p:spPr>
      </p:pic>
      <p:pic>
        <p:nvPicPr>
          <p:cNvPr id="16" name="Image 6" descr="preencoded.png">
            <a:extLst>
              <a:ext uri="{FF2B5EF4-FFF2-40B4-BE49-F238E27FC236}">
                <a16:creationId xmlns:a16="http://schemas.microsoft.com/office/drawing/2014/main" id="{24AB3207-8723-441D-0B05-ACFD29E194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76657" y="7095054"/>
            <a:ext cx="908912" cy="1282402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8F178830-06ED-0214-832B-48089AD77F7F}"/>
              </a:ext>
            </a:extLst>
          </p:cNvPr>
          <p:cNvSpPr/>
          <p:nvPr/>
        </p:nvSpPr>
        <p:spPr>
          <a:xfrm>
            <a:off x="12313488" y="7706142"/>
            <a:ext cx="2316912" cy="52345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800" b="1" dirty="0">
                <a:solidFill>
                  <a:srgbClr val="454240"/>
                </a:solidFill>
                <a:latin typeface="Informal Roman" panose="030604020304060B0204" pitchFamily="66" charset="0"/>
                <a:ea typeface="DM Sans Bold" pitchFamily="34" charset="-122"/>
                <a:cs typeface="DM Sans Bold" pitchFamily="34" charset="-120"/>
              </a:rPr>
              <a:t>Von Anthony &amp; Nesim </a:t>
            </a:r>
            <a:endParaRPr lang="en-US" sz="1800" dirty="0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04405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B1B91B8-1847-3A5A-8A1D-57BA3EACB378}"/>
              </a:ext>
            </a:extLst>
          </p:cNvPr>
          <p:cNvSpPr/>
          <p:nvPr/>
        </p:nvSpPr>
        <p:spPr>
          <a:xfrm>
            <a:off x="12313488" y="7706142"/>
            <a:ext cx="2316912" cy="52345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800" b="1" dirty="0">
                <a:solidFill>
                  <a:srgbClr val="454240"/>
                </a:solidFill>
                <a:latin typeface="Informal Roman" panose="030604020304060B0204" pitchFamily="66" charset="0"/>
                <a:ea typeface="DM Sans Bold" pitchFamily="34" charset="-122"/>
                <a:cs typeface="DM Sans Bold" pitchFamily="34" charset="-120"/>
              </a:rPr>
              <a:t>Von Anthony &amp; Nesim </a:t>
            </a:r>
            <a:endParaRPr lang="en-US" sz="1800" dirty="0">
              <a:latin typeface="Informal Roman" panose="030604020304060B0204" pitchFamily="66" charset="0"/>
            </a:endParaRPr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3A8C8CDE-52EF-3FE5-57B0-E6906D9DE952}"/>
              </a:ext>
            </a:extLst>
          </p:cNvPr>
          <p:cNvSpPr/>
          <p:nvPr/>
        </p:nvSpPr>
        <p:spPr>
          <a:xfrm>
            <a:off x="793790" y="2539960"/>
            <a:ext cx="95620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Informieren: Die Basis für Erfolg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A8FF9F87-CFD6-B12E-1FB4-A0130FB4A748}"/>
              </a:ext>
            </a:extLst>
          </p:cNvPr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Daten sammeln</a:t>
            </a:r>
            <a:endParaRPr lang="en-US" sz="22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003B6439-E668-6340-D2EE-73E542024623}"/>
              </a:ext>
            </a:extLst>
          </p:cNvPr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Sammeln Sie wichtige Daten über Ihre Skier und Snowboards. Das umfasst Daten wie die Marke, das Modell und den Zustand.</a:t>
            </a:r>
            <a:endParaRPr lang="en-US" sz="17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E4AA73C-D4B3-6419-C75C-01D0A3984E0C}"/>
              </a:ext>
            </a:extLst>
          </p:cNvPr>
          <p:cNvSpPr/>
          <p:nvPr/>
        </p:nvSpPr>
        <p:spPr>
          <a:xfrm>
            <a:off x="7599521" y="3815715"/>
            <a:ext cx="30114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Kunden informieren</a:t>
            </a:r>
            <a:endParaRPr lang="en-US" sz="22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A1A3878-F228-83E3-CE22-BA6E45379E54}"/>
              </a:ext>
            </a:extLst>
          </p:cNvPr>
          <p:cNvSpPr txBox="1"/>
          <p:nvPr/>
        </p:nvSpPr>
        <p:spPr>
          <a:xfrm>
            <a:off x="7082640" y="4333032"/>
            <a:ext cx="7323220" cy="1179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Stellen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Sie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sicher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dass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Ihre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Kunden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über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b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</a:b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die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neuesten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Angebote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Aktionen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und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wichtige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b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</a:b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Informationen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informiert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80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sind</a:t>
            </a:r>
            <a:r>
              <a:rPr lang="en-US" sz="18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618292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9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Planen: Optimieren und Vorbereiten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425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5" name="Text 2"/>
          <p:cNvSpPr/>
          <p:nvPr/>
        </p:nvSpPr>
        <p:spPr>
          <a:xfrm>
            <a:off x="972979" y="3027521"/>
            <a:ext cx="15180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42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Wartungsplan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32929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Erstellen Sie einen Wartungsplan, der alle wichtigen Aufgaben und Termine berücksichtigt.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425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9" name="Text 6"/>
          <p:cNvSpPr/>
          <p:nvPr/>
        </p:nvSpPr>
        <p:spPr>
          <a:xfrm>
            <a:off x="4835843" y="3027521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Ressourcenmanagement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8725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Stellen Sie sicher, dass Sie über die notwendigen Ressourcen, wie zum Beispiel Ersatzteile und Fachkräfte, verfügen.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08373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13" name="Text 10"/>
          <p:cNvSpPr/>
          <p:nvPr/>
        </p:nvSpPr>
        <p:spPr>
          <a:xfrm>
            <a:off x="944166" y="6168747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083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Kostenkontrolle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5741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Planen Sie die Kosten für Wartung, Reparaturen und Ersatzteile im Voraus.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83E0A-E7DA-AF8B-412D-E4AAFE01A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F686F254-465E-60A6-659A-0A4CB4D4E72D}"/>
              </a:ext>
            </a:extLst>
          </p:cNvPr>
          <p:cNvSpPr/>
          <p:nvPr/>
        </p:nvSpPr>
        <p:spPr>
          <a:xfrm>
            <a:off x="12313488" y="7706142"/>
            <a:ext cx="2316912" cy="52345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800" b="1" dirty="0">
                <a:solidFill>
                  <a:srgbClr val="454240"/>
                </a:solidFill>
                <a:latin typeface="Informal Roman" panose="030604020304060B0204" pitchFamily="66" charset="0"/>
                <a:ea typeface="DM Sans Bold" pitchFamily="34" charset="-122"/>
                <a:cs typeface="DM Sans Bold" pitchFamily="34" charset="-120"/>
              </a:rPr>
              <a:t>Von Anthony &amp; Nesim </a:t>
            </a:r>
            <a:endParaRPr lang="en-US" sz="1800" dirty="0">
              <a:latin typeface="Informal Roman" panose="030604020304060B0204" pitchFamily="66" charset="0"/>
            </a:endParaRPr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A36685EA-A160-9A00-84D5-637331C91715}"/>
              </a:ext>
            </a:extLst>
          </p:cNvPr>
          <p:cNvSpPr/>
          <p:nvPr/>
        </p:nvSpPr>
        <p:spPr>
          <a:xfrm>
            <a:off x="6114812" y="781288"/>
            <a:ext cx="7887176" cy="1122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Entscheiden: Die richtige Wahl treffen</a:t>
            </a:r>
            <a:endParaRPr lang="en-US" sz="3500" dirty="0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39734492-2DE5-3ED2-E147-87AE6F57B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812" y="2172653"/>
            <a:ext cx="448866" cy="448866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E8CEA010-4E0A-8059-BF58-90DB76DFD686}"/>
              </a:ext>
            </a:extLst>
          </p:cNvPr>
          <p:cNvSpPr/>
          <p:nvPr/>
        </p:nvSpPr>
        <p:spPr>
          <a:xfrm>
            <a:off x="6114812" y="2801064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Wartung</a:t>
            </a:r>
            <a:endParaRPr lang="en-US" sz="175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8507E8DE-7D90-D33B-D326-AA856058E527}"/>
              </a:ext>
            </a:extLst>
          </p:cNvPr>
          <p:cNvSpPr/>
          <p:nvPr/>
        </p:nvSpPr>
        <p:spPr>
          <a:xfrm>
            <a:off x="6114812" y="3189208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Entscheiden Sie, ob eine einfache Wartung oder eine umfassende Reparatur erforderlich ist.</a:t>
            </a:r>
            <a:endParaRPr lang="en-US" sz="1400" dirty="0"/>
          </a:p>
        </p:txBody>
      </p:sp>
      <p:pic>
        <p:nvPicPr>
          <p:cNvPr id="7" name="Image 2" descr="preencoded.png">
            <a:extLst>
              <a:ext uri="{FF2B5EF4-FFF2-40B4-BE49-F238E27FC236}">
                <a16:creationId xmlns:a16="http://schemas.microsoft.com/office/drawing/2014/main" id="{EC81897D-95E5-47B9-9F39-FA3F85F62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812" y="4015026"/>
            <a:ext cx="448866" cy="448866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CE341916-B553-806D-ED3F-BB77F7361D92}"/>
              </a:ext>
            </a:extLst>
          </p:cNvPr>
          <p:cNvSpPr/>
          <p:nvPr/>
        </p:nvSpPr>
        <p:spPr>
          <a:xfrm>
            <a:off x="6114812" y="4643438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Reparatur</a:t>
            </a:r>
            <a:endParaRPr lang="en-US" sz="175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0A8250F6-152C-836F-F043-1424EC7D9176}"/>
              </a:ext>
            </a:extLst>
          </p:cNvPr>
          <p:cNvSpPr/>
          <p:nvPr/>
        </p:nvSpPr>
        <p:spPr>
          <a:xfrm>
            <a:off x="6114812" y="5031581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Wählen Sie die optimalen Reparaturmethoden und Ersatzteile für maximale Lebensdauer.</a:t>
            </a:r>
            <a:endParaRPr lang="en-US" sz="1400" dirty="0"/>
          </a:p>
        </p:txBody>
      </p:sp>
      <p:pic>
        <p:nvPicPr>
          <p:cNvPr id="10" name="Image 3" descr="preencoded.png">
            <a:extLst>
              <a:ext uri="{FF2B5EF4-FFF2-40B4-BE49-F238E27FC236}">
                <a16:creationId xmlns:a16="http://schemas.microsoft.com/office/drawing/2014/main" id="{A4340972-E676-E61B-C1E4-4FD4A5304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812" y="5857399"/>
            <a:ext cx="448866" cy="448866"/>
          </a:xfrm>
          <a:prstGeom prst="rect">
            <a:avLst/>
          </a:prstGeom>
        </p:spPr>
      </p:pic>
      <p:sp>
        <p:nvSpPr>
          <p:cNvPr id="11" name="Text 5">
            <a:extLst>
              <a:ext uri="{FF2B5EF4-FFF2-40B4-BE49-F238E27FC236}">
                <a16:creationId xmlns:a16="http://schemas.microsoft.com/office/drawing/2014/main" id="{DC3A24AC-FFBA-7197-6710-55E83893A08B}"/>
              </a:ext>
            </a:extLst>
          </p:cNvPr>
          <p:cNvSpPr/>
          <p:nvPr/>
        </p:nvSpPr>
        <p:spPr>
          <a:xfrm>
            <a:off x="6114812" y="6485811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Kosten</a:t>
            </a:r>
            <a:endParaRPr lang="en-US" sz="175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E6A034A3-4AAD-A472-71A4-8E2E65EDFE81}"/>
              </a:ext>
            </a:extLst>
          </p:cNvPr>
          <p:cNvSpPr/>
          <p:nvPr/>
        </p:nvSpPr>
        <p:spPr>
          <a:xfrm>
            <a:off x="6114812" y="6873954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Besprechen Sie die Kosten für die Reparatur mit Ihren Kunden und treffen Sie eine Entscheidung.</a:t>
            </a:r>
            <a:endParaRPr lang="en-US" sz="1400" dirty="0"/>
          </a:p>
        </p:txBody>
      </p:sp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90FA261A-6839-D747-2D6B-C12C5DF6D9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2783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Realisieren: Von der Planung zur Umsetzung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7" name="Text 4"/>
          <p:cNvSpPr/>
          <p:nvPr/>
        </p:nvSpPr>
        <p:spPr>
          <a:xfrm>
            <a:off x="1028462" y="2645569"/>
            <a:ext cx="14751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Wartung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Führen Sie die notwendigen Wartungsarbeiten an den Skiern und Snowboards durch.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12" name="Text 9"/>
          <p:cNvSpPr/>
          <p:nvPr/>
        </p:nvSpPr>
        <p:spPr>
          <a:xfrm>
            <a:off x="1000363" y="4489013"/>
            <a:ext cx="20371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Reparatur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Reparieren Sie beschädigte Teile und ersetzen Sie defekte Komponenten.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17" name="Text 14"/>
          <p:cNvSpPr/>
          <p:nvPr/>
        </p:nvSpPr>
        <p:spPr>
          <a:xfrm>
            <a:off x="1000363" y="6332458"/>
            <a:ext cx="20371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Optimierung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Optimieren Sie die Leistung der Skier und Snowboards für ein besseres Fahrerlebnis.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E5C32-4889-6240-A451-A472FD6DC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66E0780-4F36-EFC1-D3B2-485AFFCB5D03}"/>
              </a:ext>
            </a:extLst>
          </p:cNvPr>
          <p:cNvSpPr/>
          <p:nvPr/>
        </p:nvSpPr>
        <p:spPr>
          <a:xfrm>
            <a:off x="12313488" y="7706142"/>
            <a:ext cx="2316912" cy="52345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800" b="1" dirty="0">
                <a:solidFill>
                  <a:srgbClr val="454240"/>
                </a:solidFill>
                <a:latin typeface="Informal Roman" panose="030604020304060B0204" pitchFamily="66" charset="0"/>
                <a:ea typeface="DM Sans Bold" pitchFamily="34" charset="-122"/>
                <a:cs typeface="DM Sans Bold" pitchFamily="34" charset="-120"/>
              </a:rPr>
              <a:t>Von Anthony &amp; Nesim </a:t>
            </a:r>
            <a:endParaRPr lang="en-US" sz="1800" dirty="0">
              <a:latin typeface="Informal Roman" panose="030604020304060B0204" pitchFamily="66" charset="0"/>
            </a:endParaRPr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259F5899-B790-3A16-60FF-21DA3A1F4254}"/>
              </a:ext>
            </a:extLst>
          </p:cNvPr>
          <p:cNvSpPr/>
          <p:nvPr/>
        </p:nvSpPr>
        <p:spPr>
          <a:xfrm>
            <a:off x="705683" y="554593"/>
            <a:ext cx="7884676" cy="630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Kontrollieren: Qualität sichern</a:t>
            </a:r>
            <a:endParaRPr lang="en-US" sz="3950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28539186-5E75-4B2D-62DE-E6EDD549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423" y="1587818"/>
            <a:ext cx="1635800" cy="1483995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E51BDD49-46D2-F3B0-E15D-1478D9C712E2}"/>
              </a:ext>
            </a:extLst>
          </p:cNvPr>
          <p:cNvSpPr/>
          <p:nvPr/>
        </p:nvSpPr>
        <p:spPr>
          <a:xfrm>
            <a:off x="3954066" y="2320409"/>
            <a:ext cx="112395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195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0E22C70F-DDD6-18E2-9F0B-152590B03ADC}"/>
              </a:ext>
            </a:extLst>
          </p:cNvPr>
          <p:cNvSpPr/>
          <p:nvPr/>
        </p:nvSpPr>
        <p:spPr>
          <a:xfrm>
            <a:off x="5029795" y="1789390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Qualitätssicherung</a:t>
            </a:r>
            <a:endParaRPr lang="en-US" sz="1950" dirty="0"/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1AABF36A-55B8-EB04-C68F-8588C91D0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583" y="3122176"/>
            <a:ext cx="3271599" cy="1483995"/>
          </a:xfrm>
          <a:prstGeom prst="rect">
            <a:avLst/>
          </a:prstGeom>
        </p:spPr>
      </p:pic>
      <p:sp>
        <p:nvSpPr>
          <p:cNvPr id="8" name="Text 5">
            <a:extLst>
              <a:ext uri="{FF2B5EF4-FFF2-40B4-BE49-F238E27FC236}">
                <a16:creationId xmlns:a16="http://schemas.microsoft.com/office/drawing/2014/main" id="{41C7E9B8-C4F2-9504-9A40-04677144BF98}"/>
              </a:ext>
            </a:extLst>
          </p:cNvPr>
          <p:cNvSpPr/>
          <p:nvPr/>
        </p:nvSpPr>
        <p:spPr>
          <a:xfrm>
            <a:off x="3932634" y="3662482"/>
            <a:ext cx="155258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19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1439978B-7955-0F5F-9E75-2BC4D12EE9A8}"/>
              </a:ext>
            </a:extLst>
          </p:cNvPr>
          <p:cNvSpPr/>
          <p:nvPr/>
        </p:nvSpPr>
        <p:spPr>
          <a:xfrm>
            <a:off x="5847755" y="3323749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Tests</a:t>
            </a:r>
            <a:endParaRPr lang="en-US" sz="1950" dirty="0"/>
          </a:p>
        </p:txBody>
      </p:sp>
      <p:pic>
        <p:nvPicPr>
          <p:cNvPr id="10" name="Image 2" descr="preencoded.png">
            <a:extLst>
              <a:ext uri="{FF2B5EF4-FFF2-40B4-BE49-F238E27FC236}">
                <a16:creationId xmlns:a16="http://schemas.microsoft.com/office/drawing/2014/main" id="{02C79197-DE39-7291-7E26-788EFAE3A2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6623" y="4656534"/>
            <a:ext cx="4907518" cy="1483995"/>
          </a:xfrm>
          <a:prstGeom prst="rect">
            <a:avLst/>
          </a:prstGeom>
        </p:spPr>
      </p:pic>
      <p:sp>
        <p:nvSpPr>
          <p:cNvPr id="11" name="Text 9">
            <a:extLst>
              <a:ext uri="{FF2B5EF4-FFF2-40B4-BE49-F238E27FC236}">
                <a16:creationId xmlns:a16="http://schemas.microsoft.com/office/drawing/2014/main" id="{38A3424B-B827-33E6-1D3E-36C54C7BEEDE}"/>
              </a:ext>
            </a:extLst>
          </p:cNvPr>
          <p:cNvSpPr/>
          <p:nvPr/>
        </p:nvSpPr>
        <p:spPr>
          <a:xfrm>
            <a:off x="3932634" y="5196840"/>
            <a:ext cx="155258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195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1797EC0C-0EBD-7AAB-EA89-7E9591EBC1F8}"/>
              </a:ext>
            </a:extLst>
          </p:cNvPr>
          <p:cNvSpPr/>
          <p:nvPr/>
        </p:nvSpPr>
        <p:spPr>
          <a:xfrm>
            <a:off x="6665714" y="4858107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Dokumentation</a:t>
            </a:r>
            <a:endParaRPr lang="en-US" sz="1950" dirty="0"/>
          </a:p>
        </p:txBody>
      </p:sp>
      <p:pic>
        <p:nvPicPr>
          <p:cNvPr id="13" name="Image 3" descr="preencoded.png">
            <a:extLst>
              <a:ext uri="{FF2B5EF4-FFF2-40B4-BE49-F238E27FC236}">
                <a16:creationId xmlns:a16="http://schemas.microsoft.com/office/drawing/2014/main" id="{29CC7F22-A574-A24C-F422-E491E254EA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64" y="6190893"/>
            <a:ext cx="6543318" cy="1483995"/>
          </a:xfrm>
          <a:prstGeom prst="rect">
            <a:avLst/>
          </a:prstGeom>
        </p:spPr>
      </p:pic>
      <p:sp>
        <p:nvSpPr>
          <p:cNvPr id="14" name="Text 13">
            <a:extLst>
              <a:ext uri="{FF2B5EF4-FFF2-40B4-BE49-F238E27FC236}">
                <a16:creationId xmlns:a16="http://schemas.microsoft.com/office/drawing/2014/main" id="{15DE4465-E868-6F01-A549-B7EB35710CA8}"/>
              </a:ext>
            </a:extLst>
          </p:cNvPr>
          <p:cNvSpPr/>
          <p:nvPr/>
        </p:nvSpPr>
        <p:spPr>
          <a:xfrm>
            <a:off x="3936563" y="6731198"/>
            <a:ext cx="147399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1950" dirty="0"/>
          </a:p>
        </p:txBody>
      </p:sp>
      <p:sp>
        <p:nvSpPr>
          <p:cNvPr id="15" name="Text 14">
            <a:extLst>
              <a:ext uri="{FF2B5EF4-FFF2-40B4-BE49-F238E27FC236}">
                <a16:creationId xmlns:a16="http://schemas.microsoft.com/office/drawing/2014/main" id="{A2CE46F9-67B6-A9AD-CD2C-D61A77E88D43}"/>
              </a:ext>
            </a:extLst>
          </p:cNvPr>
          <p:cNvSpPr/>
          <p:nvPr/>
        </p:nvSpPr>
        <p:spPr>
          <a:xfrm>
            <a:off x="7483554" y="6392466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Feedback</a:t>
            </a:r>
            <a:endParaRPr lang="en-US" sz="1950" dirty="0"/>
          </a:p>
        </p:txBody>
      </p:sp>
      <p:sp>
        <p:nvSpPr>
          <p:cNvPr id="31" name="Text 3">
            <a:extLst>
              <a:ext uri="{FF2B5EF4-FFF2-40B4-BE49-F238E27FC236}">
                <a16:creationId xmlns:a16="http://schemas.microsoft.com/office/drawing/2014/main" id="{2D7E100A-67ED-3D14-09EC-0D76A853FBA4}"/>
              </a:ext>
            </a:extLst>
          </p:cNvPr>
          <p:cNvSpPr/>
          <p:nvPr/>
        </p:nvSpPr>
        <p:spPr>
          <a:xfrm>
            <a:off x="5029795" y="2225397"/>
            <a:ext cx="8693348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Stellen Sie sicher, dass alle Arbeiten nach den höchsten Qualitätsstandards ausgeführt werden.</a:t>
            </a:r>
            <a:endParaRPr lang="en-US" sz="1550" dirty="0"/>
          </a:p>
        </p:txBody>
      </p:sp>
      <p:sp>
        <p:nvSpPr>
          <p:cNvPr id="32" name="Shape 4">
            <a:extLst>
              <a:ext uri="{FF2B5EF4-FFF2-40B4-BE49-F238E27FC236}">
                <a16:creationId xmlns:a16="http://schemas.microsoft.com/office/drawing/2014/main" id="{1F8A42E3-341E-D077-33AD-D2621A2C7AD8}"/>
              </a:ext>
            </a:extLst>
          </p:cNvPr>
          <p:cNvSpPr/>
          <p:nvPr/>
        </p:nvSpPr>
        <p:spPr>
          <a:xfrm>
            <a:off x="4878586" y="3087410"/>
            <a:ext cx="8995767" cy="11430"/>
          </a:xfrm>
          <a:prstGeom prst="roundRect">
            <a:avLst>
              <a:gd name="adj" fmla="val 740878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33" name="Text 7">
            <a:extLst>
              <a:ext uri="{FF2B5EF4-FFF2-40B4-BE49-F238E27FC236}">
                <a16:creationId xmlns:a16="http://schemas.microsoft.com/office/drawing/2014/main" id="{0D9D6D6D-175C-B49E-62E6-9AFC40D080A5}"/>
              </a:ext>
            </a:extLst>
          </p:cNvPr>
          <p:cNvSpPr/>
          <p:nvPr/>
        </p:nvSpPr>
        <p:spPr>
          <a:xfrm>
            <a:off x="5847755" y="3759756"/>
            <a:ext cx="787538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Führen Sie gründliche Tests durch, um die Funktionalität der Skier und Snowboards zu gewährleisten.</a:t>
            </a:r>
            <a:endParaRPr lang="en-US" sz="1550" dirty="0"/>
          </a:p>
        </p:txBody>
      </p:sp>
      <p:sp>
        <p:nvSpPr>
          <p:cNvPr id="34" name="Shape 8">
            <a:extLst>
              <a:ext uri="{FF2B5EF4-FFF2-40B4-BE49-F238E27FC236}">
                <a16:creationId xmlns:a16="http://schemas.microsoft.com/office/drawing/2014/main" id="{6F625650-B66E-8991-1BC2-306909E53716}"/>
              </a:ext>
            </a:extLst>
          </p:cNvPr>
          <p:cNvSpPr/>
          <p:nvPr/>
        </p:nvSpPr>
        <p:spPr>
          <a:xfrm>
            <a:off x="5696545" y="4621768"/>
            <a:ext cx="8177808" cy="11430"/>
          </a:xfrm>
          <a:prstGeom prst="roundRect">
            <a:avLst>
              <a:gd name="adj" fmla="val 740878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35" name="Text 11">
            <a:extLst>
              <a:ext uri="{FF2B5EF4-FFF2-40B4-BE49-F238E27FC236}">
                <a16:creationId xmlns:a16="http://schemas.microsoft.com/office/drawing/2014/main" id="{DA85CD14-B7F8-2007-C856-7B378E3F2BFA}"/>
              </a:ext>
            </a:extLst>
          </p:cNvPr>
          <p:cNvSpPr/>
          <p:nvPr/>
        </p:nvSpPr>
        <p:spPr>
          <a:xfrm>
            <a:off x="6665714" y="5294114"/>
            <a:ext cx="7057430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Dokumentieren Sie alle durchgeführten Arbeiten und verwendeten Materialien.</a:t>
            </a:r>
            <a:endParaRPr lang="en-US" sz="1550" dirty="0"/>
          </a:p>
        </p:txBody>
      </p:sp>
      <p:sp>
        <p:nvSpPr>
          <p:cNvPr id="36" name="Shape 12">
            <a:extLst>
              <a:ext uri="{FF2B5EF4-FFF2-40B4-BE49-F238E27FC236}">
                <a16:creationId xmlns:a16="http://schemas.microsoft.com/office/drawing/2014/main" id="{476646DA-A7E7-E80F-0CD2-9093171FD685}"/>
              </a:ext>
            </a:extLst>
          </p:cNvPr>
          <p:cNvSpPr/>
          <p:nvPr/>
        </p:nvSpPr>
        <p:spPr>
          <a:xfrm>
            <a:off x="6514505" y="6156127"/>
            <a:ext cx="7359848" cy="11430"/>
          </a:xfrm>
          <a:prstGeom prst="roundRect">
            <a:avLst>
              <a:gd name="adj" fmla="val 740878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E6861580-8664-0C5B-EF9A-ED2CC179C216}"/>
              </a:ext>
            </a:extLst>
          </p:cNvPr>
          <p:cNvSpPr txBox="1"/>
          <p:nvPr/>
        </p:nvSpPr>
        <p:spPr>
          <a:xfrm>
            <a:off x="7348420" y="6891696"/>
            <a:ext cx="7323220" cy="38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500"/>
              </a:lnSpc>
            </a:pPr>
            <a:r>
              <a:rPr lang="en-US" sz="1550" dirty="0" err="1">
                <a:solidFill>
                  <a:srgbClr val="454240"/>
                </a:solidFill>
                <a:latin typeface="DM Sans" pitchFamily="34" charset="0"/>
              </a:rPr>
              <a:t>Holen</a:t>
            </a:r>
            <a:r>
              <a:rPr lang="en-US" sz="1550" dirty="0">
                <a:solidFill>
                  <a:srgbClr val="454240"/>
                </a:solidFill>
                <a:latin typeface="DM Sans" pitchFamily="34" charset="0"/>
              </a:rPr>
              <a:t> Sie Feedback von </a:t>
            </a:r>
            <a:r>
              <a:rPr lang="en-US" sz="1550" dirty="0" err="1">
                <a:solidFill>
                  <a:srgbClr val="454240"/>
                </a:solidFill>
                <a:latin typeface="DM Sans" pitchFamily="34" charset="0"/>
              </a:rPr>
              <a:t>Ihren</a:t>
            </a:r>
            <a:r>
              <a:rPr lang="en-US" sz="1550" dirty="0">
                <a:solidFill>
                  <a:srgbClr val="454240"/>
                </a:solidFill>
                <a:latin typeface="DM Sans" pitchFamily="34" charset="0"/>
              </a:rPr>
              <a:t> </a:t>
            </a:r>
            <a:r>
              <a:rPr lang="en-US" sz="1550" dirty="0" err="1">
                <a:solidFill>
                  <a:srgbClr val="454240"/>
                </a:solidFill>
                <a:latin typeface="DM Sans" pitchFamily="34" charset="0"/>
              </a:rPr>
              <a:t>Kunden</a:t>
            </a:r>
            <a:r>
              <a:rPr lang="en-US" sz="1550" dirty="0">
                <a:solidFill>
                  <a:srgbClr val="454240"/>
                </a:solidFill>
                <a:latin typeface="DM Sans" pitchFamily="34" charset="0"/>
              </a:rPr>
              <a:t> </a:t>
            </a:r>
            <a:r>
              <a:rPr lang="en-US" sz="1550" dirty="0" err="1">
                <a:solidFill>
                  <a:srgbClr val="454240"/>
                </a:solidFill>
                <a:latin typeface="DM Sans" pitchFamily="34" charset="0"/>
              </a:rPr>
              <a:t>ein</a:t>
            </a:r>
            <a:r>
              <a:rPr lang="en-US" sz="1550" dirty="0">
                <a:solidFill>
                  <a:srgbClr val="454240"/>
                </a:solidFill>
                <a:latin typeface="DM Sans" pitchFamily="34" charset="0"/>
              </a:rPr>
              <a:t>, um die </a:t>
            </a:r>
            <a:r>
              <a:rPr lang="en-US" sz="1550" dirty="0" err="1">
                <a:solidFill>
                  <a:srgbClr val="454240"/>
                </a:solidFill>
                <a:latin typeface="DM Sans" pitchFamily="34" charset="0"/>
              </a:rPr>
              <a:t>Qualität</a:t>
            </a:r>
            <a:r>
              <a:rPr lang="en-US" sz="1550" dirty="0">
                <a:solidFill>
                  <a:srgbClr val="454240"/>
                </a:solidFill>
                <a:latin typeface="DM Sans" pitchFamily="34" charset="0"/>
              </a:rPr>
              <a:t> </a:t>
            </a:r>
            <a:r>
              <a:rPr lang="en-US" sz="1550" dirty="0" err="1">
                <a:solidFill>
                  <a:srgbClr val="454240"/>
                </a:solidFill>
                <a:latin typeface="DM Sans" pitchFamily="34" charset="0"/>
              </a:rPr>
              <a:t>zu</a:t>
            </a:r>
            <a:r>
              <a:rPr lang="en-US" sz="1550" dirty="0">
                <a:solidFill>
                  <a:srgbClr val="454240"/>
                </a:solidFill>
                <a:latin typeface="DM Sans" pitchFamily="34" charset="0"/>
              </a:rPr>
              <a:t> </a:t>
            </a:r>
            <a:r>
              <a:rPr lang="en-US" sz="1550" dirty="0" err="1">
                <a:solidFill>
                  <a:srgbClr val="454240"/>
                </a:solidFill>
                <a:latin typeface="DM Sans" pitchFamily="34" charset="0"/>
              </a:rPr>
              <a:t>verbessern</a:t>
            </a:r>
            <a:r>
              <a:rPr lang="en-US" sz="1550" dirty="0">
                <a:solidFill>
                  <a:srgbClr val="454240"/>
                </a:solidFill>
                <a:latin typeface="DM Sans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2842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CBC69AF-AE9D-43C7-A183-244646418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8030" r="-1" b="-1"/>
          <a:stretch/>
        </p:blipFill>
        <p:spPr>
          <a:xfrm>
            <a:off x="20" y="10"/>
            <a:ext cx="5972840" cy="82295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E64232A-D912-4882-BF58-104918115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15200" y="5062686"/>
            <a:ext cx="6751035" cy="2507180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8E4E9D8-6D9C-4646-83A2-11844D84E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06688" y="4651206"/>
            <a:ext cx="5817870" cy="82296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 0"/>
          <p:cNvSpPr/>
          <p:nvPr/>
        </p:nvSpPr>
        <p:spPr>
          <a:xfrm>
            <a:off x="8127309" y="4738988"/>
            <a:ext cx="5189221" cy="647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Auswerten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: Live-Demo</a:t>
            </a:r>
          </a:p>
        </p:txBody>
      </p:sp>
      <p:sp>
        <p:nvSpPr>
          <p:cNvPr id="4" name="Text 1"/>
          <p:cNvSpPr/>
          <p:nvPr/>
        </p:nvSpPr>
        <p:spPr>
          <a:xfrm>
            <a:off x="7717365" y="5636757"/>
            <a:ext cx="6048041" cy="1722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-22860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6" name="Grafik 5" descr="Skifahrer in Schneewolke">
            <a:extLst>
              <a:ext uri="{FF2B5EF4-FFF2-40B4-BE49-F238E27FC236}">
                <a16:creationId xmlns:a16="http://schemas.microsoft.com/office/drawing/2014/main" id="{8C841EEB-DB97-4530-6576-34DF57624C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0" r="29478" b="-1"/>
          <a:stretch/>
        </p:blipFill>
        <p:spPr>
          <a:xfrm>
            <a:off x="5972860" y="10"/>
            <a:ext cx="8657540" cy="822959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F186BBBD-2AA7-BB96-F51E-9B7C66E84BB3}"/>
              </a:ext>
            </a:extLst>
          </p:cNvPr>
          <p:cNvSpPr/>
          <p:nvPr/>
        </p:nvSpPr>
        <p:spPr>
          <a:xfrm>
            <a:off x="7655517" y="5386383"/>
            <a:ext cx="5642904" cy="176118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Auswerten</a:t>
            </a:r>
            <a:r>
              <a: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: Live-Demo</a:t>
            </a:r>
          </a:p>
          <a:p>
            <a:pPr algn="ctr"/>
            <a:endParaRPr lang="de-CH" sz="4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645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Fazit und Ausblick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Mit unserem Ski-Service Backend ermöglichen wir Ihnen einen reibungslosen und effizienten Betrieb Ihres Ski-Service. In Zukunft werden wir weitere innovative Features einführen, um die Abläufe noch weiter zu optimieren.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440</Words>
  <Application>Microsoft Office PowerPoint</Application>
  <PresentationFormat>Benutzerdefiniert</PresentationFormat>
  <Paragraphs>70</Paragraphs>
  <Slides>10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Informal Roman</vt:lpstr>
      <vt:lpstr>Libre Baskerville</vt:lpstr>
      <vt:lpstr>DM Sans</vt:lpstr>
      <vt:lpstr>Calibri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Nesim Abdelaziz</cp:lastModifiedBy>
  <cp:revision>5</cp:revision>
  <dcterms:created xsi:type="dcterms:W3CDTF">2024-12-04T17:22:07Z</dcterms:created>
  <dcterms:modified xsi:type="dcterms:W3CDTF">2024-12-05T02:37:48Z</dcterms:modified>
</cp:coreProperties>
</file>